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305" r:id="rId3"/>
    <p:sldId id="306" r:id="rId4"/>
    <p:sldId id="286" r:id="rId5"/>
    <p:sldId id="320" r:id="rId6"/>
    <p:sldId id="285" r:id="rId7"/>
    <p:sldId id="297" r:id="rId8"/>
    <p:sldId id="302" r:id="rId9"/>
    <p:sldId id="319" r:id="rId10"/>
    <p:sldId id="307" r:id="rId11"/>
    <p:sldId id="317" r:id="rId12"/>
    <p:sldId id="318" r:id="rId13"/>
    <p:sldId id="289" r:id="rId14"/>
    <p:sldId id="292" r:id="rId15"/>
    <p:sldId id="299" r:id="rId16"/>
    <p:sldId id="294" r:id="rId17"/>
    <p:sldId id="309" r:id="rId18"/>
    <p:sldId id="313" r:id="rId19"/>
    <p:sldId id="298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לונה בן רומנו" initials="אבר" lastIdx="1" clrIdx="0">
    <p:extLst>
      <p:ext uri="{19B8F6BF-5375-455C-9EA6-DF929625EA0E}">
        <p15:presenceInfo xmlns:p15="http://schemas.microsoft.com/office/powerpoint/2012/main" userId="5d665ace2a54c6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EA7FE-FA4E-471F-B5E2-03095C286CC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B38CC5F-C179-4CA3-91E2-B091F39CEA4C}">
      <dgm:prSet phldrT="[טקסט]"/>
      <dgm:spPr/>
      <dgm:t>
        <a:bodyPr/>
        <a:lstStyle/>
        <a:p>
          <a:pPr rtl="1"/>
          <a:r>
            <a:rPr lang="he-IL" dirty="0"/>
            <a:t>כללים נוקשים</a:t>
          </a:r>
        </a:p>
        <a:p>
          <a:pPr rtl="1"/>
          <a:r>
            <a:rPr lang="he-IL" dirty="0"/>
            <a:t>צורך בהגשת מסמכים רבים</a:t>
          </a:r>
        </a:p>
        <a:p>
          <a:pPr rtl="1"/>
          <a:r>
            <a:rPr lang="he-IL" dirty="0"/>
            <a:t>בקרה ופיקוח</a:t>
          </a:r>
        </a:p>
        <a:p>
          <a:pPr rtl="1"/>
          <a:r>
            <a:rPr lang="he-IL" dirty="0"/>
            <a:t>חוסר גמישות</a:t>
          </a:r>
        </a:p>
        <a:p>
          <a:pPr rtl="1"/>
          <a:r>
            <a:rPr lang="he-IL" dirty="0"/>
            <a:t>בירוקרטיה</a:t>
          </a:r>
        </a:p>
      </dgm:t>
    </dgm:pt>
    <dgm:pt modelId="{2081FA26-ECE6-4463-ACF3-854D4A21EB4F}" type="parTrans" cxnId="{BFC6329B-C61B-4914-844C-7176F329F4F6}">
      <dgm:prSet/>
      <dgm:spPr/>
      <dgm:t>
        <a:bodyPr/>
        <a:lstStyle/>
        <a:p>
          <a:pPr rtl="1"/>
          <a:endParaRPr lang="he-IL"/>
        </a:p>
      </dgm:t>
    </dgm:pt>
    <dgm:pt modelId="{B34F0E22-198C-47F8-9C14-7E5D5A751E65}" type="sibTrans" cxnId="{BFC6329B-C61B-4914-844C-7176F329F4F6}">
      <dgm:prSet/>
      <dgm:spPr/>
      <dgm:t>
        <a:bodyPr/>
        <a:lstStyle/>
        <a:p>
          <a:pPr rtl="1"/>
          <a:endParaRPr lang="he-IL"/>
        </a:p>
      </dgm:t>
    </dgm:pt>
    <dgm:pt modelId="{BD4DDA03-21DD-4B8E-A1CE-C47FABD8E294}">
      <dgm:prSet phldrT="[טקסט]" custT="1"/>
      <dgm:spPr/>
      <dgm:t>
        <a:bodyPr/>
        <a:lstStyle/>
        <a:p>
          <a:pPr rtl="1"/>
          <a:r>
            <a:rPr lang="he-IL" sz="2400" b="1" dirty="0"/>
            <a:t>הרשויות הן נאמן על כסף ציבורי</a:t>
          </a:r>
        </a:p>
        <a:p>
          <a:pPr rtl="1"/>
          <a:r>
            <a:rPr lang="he-IL" sz="2400" b="1" dirty="0"/>
            <a:t>יישום מדיניות ציבורית</a:t>
          </a:r>
        </a:p>
        <a:p>
          <a:pPr rtl="1"/>
          <a:r>
            <a:rPr lang="he-IL" sz="2400" b="1" dirty="0"/>
            <a:t>שוויון/ אין שיקול דעת</a:t>
          </a:r>
        </a:p>
        <a:p>
          <a:pPr rtl="1"/>
          <a:r>
            <a:rPr lang="he-IL" sz="2400" b="1" dirty="0"/>
            <a:t>שקיפות</a:t>
          </a:r>
        </a:p>
        <a:p>
          <a:pPr rtl="1"/>
          <a:r>
            <a:rPr lang="he-IL" sz="2400" b="1" dirty="0"/>
            <a:t>חובה לנמק החלטות</a:t>
          </a:r>
          <a:endParaRPr lang="he-IL" sz="2100" b="1" dirty="0"/>
        </a:p>
      </dgm:t>
    </dgm:pt>
    <dgm:pt modelId="{0FA3909D-DDCD-4BBD-81AD-8D291273E8EE}" type="parTrans" cxnId="{72A939FC-50DC-4760-AF99-2CE31DB7091D}">
      <dgm:prSet/>
      <dgm:spPr/>
      <dgm:t>
        <a:bodyPr/>
        <a:lstStyle/>
        <a:p>
          <a:pPr rtl="1"/>
          <a:endParaRPr lang="he-IL"/>
        </a:p>
      </dgm:t>
    </dgm:pt>
    <dgm:pt modelId="{9426EFD5-2E61-42A3-A812-6F0ABE742BFF}" type="sibTrans" cxnId="{72A939FC-50DC-4760-AF99-2CE31DB7091D}">
      <dgm:prSet/>
      <dgm:spPr/>
      <dgm:t>
        <a:bodyPr/>
        <a:lstStyle/>
        <a:p>
          <a:pPr rtl="1"/>
          <a:endParaRPr lang="he-IL"/>
        </a:p>
      </dgm:t>
    </dgm:pt>
    <dgm:pt modelId="{4582935B-A947-4346-80D7-540C96C05A72}" type="pres">
      <dgm:prSet presAssocID="{334EA7FE-FA4E-471F-B5E2-03095C286CC8}" presName="compositeShape" presStyleCnt="0">
        <dgm:presLayoutVars>
          <dgm:chMax val="2"/>
          <dgm:dir/>
          <dgm:resizeHandles val="exact"/>
        </dgm:presLayoutVars>
      </dgm:prSet>
      <dgm:spPr/>
    </dgm:pt>
    <dgm:pt modelId="{7B165082-F256-4EC1-B8FE-DAA174E50C48}" type="pres">
      <dgm:prSet presAssocID="{334EA7FE-FA4E-471F-B5E2-03095C286CC8}" presName="ribbon" presStyleLbl="node1" presStyleIdx="0" presStyleCnt="1"/>
      <dgm:spPr>
        <a:solidFill>
          <a:srgbClr val="002060"/>
        </a:solidFill>
      </dgm:spPr>
    </dgm:pt>
    <dgm:pt modelId="{C6DCED34-4578-49E1-A9E8-4738D66948DD}" type="pres">
      <dgm:prSet presAssocID="{334EA7FE-FA4E-471F-B5E2-03095C286CC8}" presName="leftArrowText" presStyleLbl="node1" presStyleIdx="0" presStyleCnt="1" custScaleY="107323">
        <dgm:presLayoutVars>
          <dgm:chMax val="0"/>
          <dgm:bulletEnabled val="1"/>
        </dgm:presLayoutVars>
      </dgm:prSet>
      <dgm:spPr/>
    </dgm:pt>
    <dgm:pt modelId="{C3216056-BA58-4FEB-A5CD-2CE611353E90}" type="pres">
      <dgm:prSet presAssocID="{334EA7FE-FA4E-471F-B5E2-03095C286CC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D36960F-7ED0-4B59-B531-1628C067603A}" type="presOf" srcId="{5B38CC5F-C179-4CA3-91E2-B091F39CEA4C}" destId="{C6DCED34-4578-49E1-A9E8-4738D66948DD}" srcOrd="0" destOrd="0" presId="urn:microsoft.com/office/officeart/2005/8/layout/arrow6"/>
    <dgm:cxn modelId="{E3CC263F-CD21-46D5-81A2-463350AD3A74}" type="presOf" srcId="{334EA7FE-FA4E-471F-B5E2-03095C286CC8}" destId="{4582935B-A947-4346-80D7-540C96C05A72}" srcOrd="0" destOrd="0" presId="urn:microsoft.com/office/officeart/2005/8/layout/arrow6"/>
    <dgm:cxn modelId="{BFC6329B-C61B-4914-844C-7176F329F4F6}" srcId="{334EA7FE-FA4E-471F-B5E2-03095C286CC8}" destId="{5B38CC5F-C179-4CA3-91E2-B091F39CEA4C}" srcOrd="0" destOrd="0" parTransId="{2081FA26-ECE6-4463-ACF3-854D4A21EB4F}" sibTransId="{B34F0E22-198C-47F8-9C14-7E5D5A751E65}"/>
    <dgm:cxn modelId="{C3607EC9-89DD-4E95-9D2A-E00201533626}" type="presOf" srcId="{BD4DDA03-21DD-4B8E-A1CE-C47FABD8E294}" destId="{C3216056-BA58-4FEB-A5CD-2CE611353E90}" srcOrd="0" destOrd="0" presId="urn:microsoft.com/office/officeart/2005/8/layout/arrow6"/>
    <dgm:cxn modelId="{72A939FC-50DC-4760-AF99-2CE31DB7091D}" srcId="{334EA7FE-FA4E-471F-B5E2-03095C286CC8}" destId="{BD4DDA03-21DD-4B8E-A1CE-C47FABD8E294}" srcOrd="1" destOrd="0" parTransId="{0FA3909D-DDCD-4BBD-81AD-8D291273E8EE}" sibTransId="{9426EFD5-2E61-42A3-A812-6F0ABE742BFF}"/>
    <dgm:cxn modelId="{28ED983D-1110-4983-AFCC-44241C8E5583}" type="presParOf" srcId="{4582935B-A947-4346-80D7-540C96C05A72}" destId="{7B165082-F256-4EC1-B8FE-DAA174E50C48}" srcOrd="0" destOrd="0" presId="urn:microsoft.com/office/officeart/2005/8/layout/arrow6"/>
    <dgm:cxn modelId="{BD5D3B40-D6DA-45D0-95E0-2F8316D9C0CD}" type="presParOf" srcId="{4582935B-A947-4346-80D7-540C96C05A72}" destId="{C6DCED34-4578-49E1-A9E8-4738D66948DD}" srcOrd="1" destOrd="0" presId="urn:microsoft.com/office/officeart/2005/8/layout/arrow6"/>
    <dgm:cxn modelId="{C1498310-AD50-4D98-ACAC-E7582612E8F8}" type="presParOf" srcId="{4582935B-A947-4346-80D7-540C96C05A72}" destId="{C3216056-BA58-4FEB-A5CD-2CE611353E9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5082-F256-4EC1-B8FE-DAA174E50C48}">
      <dsp:nvSpPr>
        <dsp:cNvPr id="0" name=""/>
        <dsp:cNvSpPr/>
      </dsp:nvSpPr>
      <dsp:spPr>
        <a:xfrm>
          <a:off x="0" y="144702"/>
          <a:ext cx="10238874" cy="4095549"/>
        </a:xfrm>
        <a:prstGeom prst="leftRightRibb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CED34-4578-49E1-A9E8-4738D66948DD}">
      <dsp:nvSpPr>
        <dsp:cNvPr id="0" name=""/>
        <dsp:cNvSpPr/>
      </dsp:nvSpPr>
      <dsp:spPr>
        <a:xfrm>
          <a:off x="1228664" y="787943"/>
          <a:ext cx="3378828" cy="21537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כללים נוקשים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צורך בהגשת מסמכים רבים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בקרה ופיקוח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חוסר גמישות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בירוקרטיה</a:t>
          </a:r>
        </a:p>
      </dsp:txBody>
      <dsp:txXfrm>
        <a:off x="1228664" y="787943"/>
        <a:ext cx="3378828" cy="2153778"/>
      </dsp:txXfrm>
    </dsp:sp>
    <dsp:sp modelId="{C3216056-BA58-4FEB-A5CD-2CE611353E90}">
      <dsp:nvSpPr>
        <dsp:cNvPr id="0" name=""/>
        <dsp:cNvSpPr/>
      </dsp:nvSpPr>
      <dsp:spPr>
        <a:xfrm>
          <a:off x="5119437" y="1516711"/>
          <a:ext cx="3993160" cy="20068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הרשויות הן נאמן על כסף ציבורי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יישום מדיניות ציבורית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שוויון/ אין שיקול דעת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שקיפות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חובה לנמק החלטות</a:t>
          </a:r>
          <a:endParaRPr lang="he-IL" sz="2100" b="1" kern="1200" dirty="0"/>
        </a:p>
      </dsp:txBody>
      <dsp:txXfrm>
        <a:off x="5119437" y="1516711"/>
        <a:ext cx="3993160" cy="2006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26EAF-5683-9519-C29F-7DF9C6615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18105DB-E62D-D532-158C-C7AD08A5D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A3F2AB-348C-C58E-9B73-D8179153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2ABF67-739F-55E5-006E-A55919FA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C8881A-A115-C219-190A-11B6505E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9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A80DA4-066A-2C4B-AA38-FAC7DBC7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F2E101-0186-768D-11DC-EC1001406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B1FBD0C-6D1C-3656-2DC9-0F7742E5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356194-0F4D-C59B-1FEA-2B136D6D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E71399-F22D-21E0-3075-C52402DC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70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3C79470-5257-6AA4-52C1-066B04CB1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D5D544F-D1C0-9956-58B3-E8E8684B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9BFEF2-61E2-9B7C-F392-5975466A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003A00-AFC3-0B8C-B982-9267169A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BBAF00-2F44-6ADE-8058-6FDAC489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2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8A0A01-E65C-8DC8-5D1E-74392939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EAE1C1-A0B1-3542-F21A-DC3B5F98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481E46-B6C1-89A9-93CC-F620D85E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B853B9-D4B2-3DE3-3393-91F63A0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E6FF8A-C095-C0E5-3FA0-4C52DD7E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79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F4C6E7-6F40-EE58-5B9B-7F1023C7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EE6266-7875-2588-0AE9-6B26D4A6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625A25-FF5C-D1E7-4968-BDCCDF03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8A8ADB7-FDE3-1865-08BC-201FFF8C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6A3293F-66D8-0398-6F04-C0774591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501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73092B-820D-BF5D-3A8C-CDAFF608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65D527-E2F0-75A9-5EED-A9BA12360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919305-087B-7F1A-3630-A0BAE08EF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DCE388D-6C1F-C78D-E97B-8EEF79B7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D0E37DA-A55A-12B4-4989-E9100D74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2F9533F-478C-56F9-8FFF-54F741A0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43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D555FA-4DAB-9422-0F75-7276F07F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F4E24B6-C760-078B-08CB-57BF1835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B0F59DF-C3E3-D46B-C0B2-80F673289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088C468-43B2-3288-896E-AF2B46AD0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DE85EC4-8B23-949C-D6D4-687C5B62F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92114F7-597C-D29E-DDE0-434F414E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6D047AF-FA71-972B-7C9C-F2BD608E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CC3085F-1EDC-E3EC-79EB-28999378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29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E431F2-0442-F7F7-5CA8-3F2142BA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7DD715-03CA-9917-1330-25A1D227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AB8EB26-8F6C-CB7A-676C-0B6B29D6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E7686E4-6C42-7B6A-ADF3-A99A4F0E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492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8CFFEEA-3E7F-790E-ACF9-A9644AC9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73B3D7B-930C-D5C1-ADF0-5FF0DB6E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35D0FDD-2D5A-E293-BE7D-319E4AFC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521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F16080-3FDA-A15F-8526-775C0612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2938B14-6A42-1EFD-CDF6-42519036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DB113F-5C5F-D486-C44A-24B39E42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104875-1887-6C27-EC55-C1CA6EEE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3A3F6D0-AF7F-E165-ABAD-B48597F5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C997C5-002D-34C5-B987-32D4701A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35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674C8D-5F3B-7B3F-EEFA-1499C1E6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F9539EC-5E00-2431-1B27-1ED414BAC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40E116B-148D-29F1-E3FA-CC24064AB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CE4088-EABA-0ACA-FAB1-8CDF2899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D0EA835-3F62-EA77-FE93-67D2517A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8CFD58-9EA7-AD8F-1060-99130F50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08D0A20-EBE6-8547-521B-DC77CFF7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A1B698-2755-724A-173B-D74037239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7796FA-DFE9-F35E-3479-CEEC046A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4705-554B-4467-B1A1-99CC0AACE4AD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68B7B2-AE45-7E2F-CBBA-8F5C9ED4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7A7547-EE81-4CF3-EAAC-63C1AE46C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7EDF-01F6-4F7A-B5ED-063B68535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0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departments/topics/estates_in_favor_of_the_state/govil-landing-pag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l.gov.il/Funds/Pages/default.asp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departments/publications/reports/class_action_la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Departments/General/kolkore1" TargetMode="External"/><Relationship Id="rId7" Type="http://schemas.openxmlformats.org/officeDocument/2006/relationships/hyperlink" Target="https://tamir-s.co.i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69389973417" TargetMode="External"/><Relationship Id="rId5" Type="http://schemas.openxmlformats.org/officeDocument/2006/relationships/hyperlink" Target="https://socialmap.org.il/hakol-kore" TargetMode="External"/><Relationship Id="rId4" Type="http://schemas.openxmlformats.org/officeDocument/2006/relationships/hyperlink" Target="https://www.gov.il/he/Departments/DynamicCollectors/test-servies?skip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15979" y="2436394"/>
            <a:ext cx="9192126" cy="2267953"/>
          </a:xfrm>
        </p:spPr>
        <p:txBody>
          <a:bodyPr>
            <a:noAutofit/>
          </a:bodyPr>
          <a:lstStyle/>
          <a:p>
            <a:br>
              <a:rPr lang="he-IL" sz="72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br>
              <a:rPr lang="he-IL" sz="72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br>
              <a:rPr lang="he-IL" sz="72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br>
              <a:rPr lang="he-IL" sz="72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br>
              <a:rPr lang="he-IL" sz="72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r>
              <a:rPr lang="he-IL" sz="6600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גיוס משאבים ציבוריים</a:t>
            </a:r>
            <a:endParaRPr lang="he-IL" sz="7200" b="1" dirty="0">
              <a:solidFill>
                <a:schemeClr val="bg1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1904964-9987-21D4-D5E3-A7A689E68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93" y="168944"/>
            <a:ext cx="4208584" cy="258011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FE986C1-802D-CC4D-A070-A4C0E793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89" y="5329508"/>
            <a:ext cx="12192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ועדת </a:t>
            </a:r>
            <a:r>
              <a:rPr lang="he-IL" sz="3600" b="1" dirty="0" err="1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עזבונות</a:t>
            </a:r>
            <a:endParaRPr lang="he-IL" sz="3600" b="1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3745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מחולק בין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עזבונות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כלליים (מחולקים למטרות שקבעה הוועדה) לבין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עזבונות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מיוחדים (המוריש קבע את המטרה)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מיועדים לגופים שהמחזור שלהם מעל 100,000 ש"ח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תשלום רק אחרי ביצוע</a:t>
            </a: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אתר הועדה/מערכת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יעל"ה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: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3"/>
              </a:rPr>
              <a:t>https://www.gov.il/he/departments/topics/estates_in_favor_of_the_state/govil-landing-page</a:t>
            </a: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02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endParaRPr lang="he-IL" sz="3600" b="1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867"/>
            <a:ext cx="10515600" cy="4801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הקרן לפיתוח שירותים לנכים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הקרן לקידום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תכניות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בסיעוד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הקרן למפעלים מיוחדים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הקרן לילדים ונוער בסיכון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מנוף - הקרן למניעת תאונות בעבודה</a:t>
            </a:r>
          </a:p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אתר קרנות הביטוח הלאומי/מערכת מפת"ח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3"/>
              </a:rPr>
              <a:t>https://www.btl.gov.il/Funds/Pages/default.aspx</a:t>
            </a: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072BCAE-35C3-B497-4F02-BD4BB2FA4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2"/>
            <a:ext cx="12192000" cy="11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הוועדה לחלוקת כספים שנפסקו כסעד בתובענות ייצוגיות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3745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נושאים משתנים לפי הכספים שעומדים לרשות הוועדה, בהתאם לפסיקת בימ"ש.</a:t>
            </a:r>
          </a:p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אתר הועדה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  <a:r>
              <a:rPr lang="en-US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3"/>
              </a:rPr>
              <a:t>https://www.gov.il/he/departments/publications/reports/class_action_law</a:t>
            </a: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177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קבלת תמיכה ממשלתית: שלבי עבודה 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33"/>
            <a:ext cx="10515600" cy="4365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ראשון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 היכרות עם  מבחני תמיכה רלוונטיים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שני 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 הכנות להגשה: עמידה בתנאי סף ומיקסום התמיכה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שלישי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-  הגשה נכונה </a:t>
            </a:r>
            <a:r>
              <a:rPr lang="he-IL" dirty="0" err="1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ומדוייקת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רביעי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 ביצוע בהתאם לנהלים 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rgbClr val="002F67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                המפתח להגשה מוצלחת ולקבלת התמיכה לאורך זמן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–היכרות עם      מבחני התמיכה  והנהלים, עבודה מדויקת, עמידה בלוחות הזמנים.</a:t>
            </a:r>
          </a:p>
        </p:txBody>
      </p:sp>
      <p:pic>
        <p:nvPicPr>
          <p:cNvPr id="4" name="גרפיקה 3" descr="נורת חשמל וגלגל שיניים עם מילוי מלא">
            <a:extLst>
              <a:ext uri="{FF2B5EF4-FFF2-40B4-BE49-F238E27FC236}">
                <a16:creationId xmlns:a16="http://schemas.microsoft.com/office/drawing/2014/main" id="{8549972D-B61C-86BE-F034-3AC9503C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9878" y="3899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2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התארגנות נכונה להגשת בקשות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320" y="1696226"/>
            <a:ext cx="4064479" cy="45320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התארגנות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להכיר את מבחני התמיכה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להודיע מראש על כוונה להגיש תמיכה בפעם הראשונה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להגיע לכנס הסברה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להכין מראש את כל המסמכים הדרושים, כרטיס חכם, מסמכים נדרשים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לעקוב אחרי המידע שמתפרסם</a:t>
            </a:r>
          </a:p>
        </p:txBody>
      </p:sp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152F3ABB-BA16-3CD7-254D-ACFAFF2374E9}"/>
              </a:ext>
            </a:extLst>
          </p:cNvPr>
          <p:cNvSpPr txBox="1">
            <a:spLocks/>
          </p:cNvSpPr>
          <p:nvPr/>
        </p:nvSpPr>
        <p:spPr>
          <a:xfrm>
            <a:off x="1101306" y="1696226"/>
            <a:ext cx="4994694" cy="46672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הגשה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לסמן תאריכים רלוונטיים ביומן 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לוודא שיש מספיק זמן להגשה, לבקש אורכה אם צריך 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לעדכן את כל הגורמים הרלוונטיים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לוודא זמינות של כל הגורמים הרלוונטיים לפני שלבים קריטיים</a:t>
            </a:r>
          </a:p>
          <a:p>
            <a:pPr>
              <a:lnSpc>
                <a:spcPct val="100000"/>
              </a:lnSpc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לבדוק  תקופתית מה קורה/ לעקוב אחרי שלבי הביצוע</a:t>
            </a:r>
          </a:p>
          <a:p>
            <a:pPr>
              <a:lnSpc>
                <a:spcPct val="100000"/>
              </a:lnSpc>
            </a:pPr>
            <a:endParaRPr lang="he-IL" sz="2200" dirty="0">
              <a:solidFill>
                <a:srgbClr val="002F67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FF30F439-22D7-B75B-28C9-BD03B0C2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60" y="538760"/>
            <a:ext cx="682385" cy="6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4" y="848205"/>
            <a:ext cx="2484408" cy="896938"/>
          </a:xfrm>
        </p:spPr>
        <p:txBody>
          <a:bodyPr>
            <a:normAutofit/>
          </a:bodyPr>
          <a:lstStyle/>
          <a:p>
            <a:pPr algn="ctr"/>
            <a:r>
              <a:rPr lang="he-IL" sz="28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זה....</a:t>
            </a:r>
            <a:endParaRPr lang="he-IL" sz="2800" b="1" dirty="0">
              <a:solidFill>
                <a:srgbClr val="002F67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6" name="כותרת 23">
            <a:extLst>
              <a:ext uri="{FF2B5EF4-FFF2-40B4-BE49-F238E27FC236}">
                <a16:creationId xmlns:a16="http://schemas.microsoft.com/office/drawing/2014/main" id="{179F6C7A-DAD8-BA12-132D-9B6B1F136475}"/>
              </a:ext>
            </a:extLst>
          </p:cNvPr>
          <p:cNvSpPr txBox="1">
            <a:spLocks/>
          </p:cNvSpPr>
          <p:nvPr/>
        </p:nvSpPr>
        <p:spPr>
          <a:xfrm>
            <a:off x="2400993" y="833769"/>
            <a:ext cx="2484408" cy="8969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לזה....</a:t>
            </a:r>
            <a:endParaRPr lang="he-IL" sz="2800" b="1" dirty="0">
              <a:solidFill>
                <a:srgbClr val="002F67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B76BB7C-A91F-3501-8B79-2696D9EBA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6" y="2023855"/>
            <a:ext cx="4191962" cy="314397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40094D3-790A-0BE1-FAC1-06B6EEEE8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37" y="2023855"/>
            <a:ext cx="4191962" cy="314397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5A93AFB-EBDC-A7D7-3B5E-7345334DE13A}"/>
              </a:ext>
            </a:extLst>
          </p:cNvPr>
          <p:cNvSpPr txBox="1"/>
          <p:nvPr/>
        </p:nvSpPr>
        <p:spPr>
          <a:xfrm>
            <a:off x="1547216" y="333681"/>
            <a:ext cx="93390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לענות למיילים של המשרד. זה מה שעושה את ההבדל בין  - </a:t>
            </a:r>
          </a:p>
        </p:txBody>
      </p:sp>
    </p:spTree>
    <p:extLst>
      <p:ext uri="{BB962C8B-B14F-4D97-AF65-F5344CB8AC3E}">
        <p14:creationId xmlns:p14="http://schemas.microsoft.com/office/powerpoint/2010/main" val="409953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שגיאות נפוצות בהגשה</a:t>
            </a:r>
          </a:p>
        </p:txBody>
      </p:sp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E59154BE-C41A-CDF9-1207-6706204200E1}"/>
              </a:ext>
            </a:extLst>
          </p:cNvPr>
          <p:cNvSpPr txBox="1">
            <a:spLocks/>
          </p:cNvSpPr>
          <p:nvPr/>
        </p:nvSpPr>
        <p:spPr>
          <a:xfrm>
            <a:off x="838200" y="1609964"/>
            <a:ext cx="10515601" cy="445440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לא להגיש את הבקשה אחרי השלמת מילוי טפסי ההגשה  (לא לחצו על "שלח")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הגשה כפולה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הגשה לקול קורא הלא נכון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טעויות במועדי הגשה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חוסר במסמכים / לא להשלים מסמכים אחרי ארכה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 עמידה בתנאי הסף (לא קראו את תנאי הקול הקורא)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לבקש סכום נמוך ממה שאפשר לקבל לפי תנאי הקול הקורא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לא להגיב לפניות של המשרד התומך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טעויות בביצוע: אי עמידה בתנאי הביצוע, אי עמידה בזמנים, אי עמידה בדרישות דיווח</a:t>
            </a: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0C9C33BD-4720-69E3-143F-3E66AB269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244625" y="850837"/>
            <a:ext cx="682387" cy="6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122" y="2306068"/>
            <a:ext cx="5743755" cy="132556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2F67"/>
                </a:solidFill>
                <a:effectLst/>
                <a:uLnTx/>
                <a:uFillTx/>
                <a:latin typeface="Assistant ExtraBold" panose="00000900000000000000" pitchFamily="2" charset="-79"/>
                <a:cs typeface="Assistant ExtraBold" panose="00000900000000000000" pitchFamily="2" charset="-79"/>
              </a:rPr>
              <a:t>לא לשכוח לעשות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F67"/>
                </a:solidFill>
                <a:effectLst/>
                <a:uLnTx/>
                <a:uFillTx/>
                <a:latin typeface="Assistant ExtraBold" panose="00000900000000000000" pitchFamily="2" charset="-79"/>
                <a:cs typeface="Assistant ExtraBold" panose="00000900000000000000" pitchFamily="2" charset="-79"/>
              </a:rPr>
              <a:t>SEND</a:t>
            </a: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002F67"/>
                </a:solidFill>
                <a:effectLst/>
                <a:uLnTx/>
                <a:uFillTx/>
                <a:latin typeface="Assistant ExtraBold" panose="00000900000000000000" pitchFamily="2" charset="-79"/>
                <a:cs typeface="Assistant ExtraBold" panose="00000900000000000000" pitchFamily="2" charset="-79"/>
              </a:rPr>
              <a:t> !!!</a:t>
            </a:r>
            <a:endParaRPr lang="he-IL" sz="2000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922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דגשים בביצוע</a:t>
            </a:r>
          </a:p>
        </p:txBody>
      </p:sp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E59154BE-C41A-CDF9-1207-6706204200E1}"/>
              </a:ext>
            </a:extLst>
          </p:cNvPr>
          <p:cNvSpPr txBox="1">
            <a:spLocks/>
          </p:cNvSpPr>
          <p:nvPr/>
        </p:nvSpPr>
        <p:spPr>
          <a:xfrm>
            <a:off x="838200" y="1609964"/>
            <a:ext cx="10515601" cy="445440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להגיש במועד את דוחות הביצוע הנדרשים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לבצע בהתאם לדרישות מבחן התמיכה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 אפשר לקבל יותר מאשר 90% (או תקרה אחרת שקבועה במבחן) מעלות הפעילות הנתמכת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e-IL" sz="22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חובה להוציא את כל סכום התמיכה עבור פעילות בשנת התמיכה (אי אפשר להעביר תמיכה משנה לשנה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0884837-0B94-EA4A-5428-172C266D3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12" y="564313"/>
            <a:ext cx="68281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36431" y="3096297"/>
            <a:ext cx="8319137" cy="72052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תודה רבה!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1904964-9987-21D4-D5E3-A7A689E68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6" y="523876"/>
            <a:ext cx="2939326" cy="20805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6E90102-8A89-AEF3-EBA8-15FDEF60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219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כסף ציבורי:</a:t>
            </a:r>
            <a:r>
              <a:rPr lang="en-US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 </a:t>
            </a:r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עקרונות יסוד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3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  <a:p>
            <a:pPr marL="525780" indent="-457200">
              <a:lnSpc>
                <a:spcPct val="100000"/>
              </a:lnSpc>
              <a:buAutoNum type="arabicPeriod"/>
            </a:pPr>
            <a:endParaRPr lang="he-IL" sz="2400" dirty="0">
              <a:solidFill>
                <a:srgbClr val="002F67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A2D33120-BCDE-82FB-7F95-D85F52AAB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40447"/>
              </p:ext>
            </p:extLst>
          </p:nvPr>
        </p:nvGraphicFramePr>
        <p:xfrm>
          <a:off x="1203158" y="1425743"/>
          <a:ext cx="10238874" cy="438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0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עיקרון היסוד:</a:t>
            </a:r>
            <a:r>
              <a:rPr lang="en-US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 </a:t>
            </a:r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תמיכה ניתנת לפעילות</a:t>
            </a:r>
            <a:b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</a:br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שהממשלה אינה  מחויבת לבצע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662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עקרונות משנה: </a:t>
            </a:r>
          </a:p>
          <a:p>
            <a:pPr marL="525780" indent="-457200">
              <a:lnSpc>
                <a:spcPct val="100000"/>
              </a:lnSpc>
              <a:buAutoNum type="arabicPeriod"/>
            </a:pPr>
            <a:r>
              <a:rPr lang="he-IL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התמיכה אינה ודאית; אין זכות קנויה לקבלת תמיכה</a:t>
            </a:r>
          </a:p>
          <a:p>
            <a:pPr marL="525780" indent="-457200">
              <a:lnSpc>
                <a:spcPct val="100000"/>
              </a:lnSpc>
              <a:buAutoNum type="arabicPeriod"/>
            </a:pPr>
            <a:r>
              <a:rPr lang="he-IL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תמיכה ניתנת לפעילות קיימת; חובה לפעול שנתיים ממקורות עצמיים/ אישור ניהול תקין</a:t>
            </a:r>
          </a:p>
          <a:p>
            <a:pPr marL="525780" indent="-457200">
              <a:lnSpc>
                <a:spcPct val="100000"/>
              </a:lnSpc>
              <a:buAutoNum type="arabicPeriod"/>
            </a:pPr>
            <a:r>
              <a:rPr lang="he-IL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אין מימון ציבורי מלא; חובה להביא מקורות עצמיים בשיעור של 10% לפחות; אין קשר בין הבקשה לסכום שתקבלו (הסכום הוא נגזרת של חלוקת התקציב לפי מבחן התמיכה)</a:t>
            </a:r>
          </a:p>
          <a:p>
            <a:pPr marL="525780" indent="-457200">
              <a:lnSpc>
                <a:spcPct val="100000"/>
              </a:lnSpc>
              <a:buAutoNum type="arabicPeriod"/>
            </a:pPr>
            <a:r>
              <a:rPr lang="he-IL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התמיכה מחולקת בין כל הגופים לפי העקרון של "משחק סכום אפס"</a:t>
            </a:r>
          </a:p>
        </p:txBody>
      </p:sp>
    </p:spTree>
    <p:extLst>
      <p:ext uri="{BB962C8B-B14F-4D97-AF65-F5344CB8AC3E}">
        <p14:creationId xmlns:p14="http://schemas.microsoft.com/office/powerpoint/2010/main" val="11016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תמיכות:</a:t>
            </a:r>
            <a:r>
              <a:rPr lang="en-US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 </a:t>
            </a:r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מונחים בסיסיים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1833229"/>
            <a:ext cx="10715445" cy="3842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תמיכה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– סיוע  שמשרדי הממשלה/ רשויות מקומיות  מעבירים לטובת קידום מטרות ציבוריות.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מבחן תמיכה 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–מסמך משפטי, אשר קובע את הזכאות לקבלת התמיכה, כולל תנאי סף, אמות מידה לחלוקת הכספים והמסמכים הנדרשים.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תנאי סף   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במבחן התמיכה  (טכניים ומקצועיים)– תנאי הזכאות לפי מבחן התמיכה.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אמות מידה/ משתנים 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- הכללים לפיהם התמיכה מחולקת בין הגופים השונים שעברו את תנאי הסף.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ועדת תמיכות 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– הוועדה שמקבלת את ההחלטות על חלוקת התמיכה.</a:t>
            </a:r>
          </a:p>
        </p:txBody>
      </p:sp>
    </p:spTree>
    <p:extLst>
      <p:ext uri="{BB962C8B-B14F-4D97-AF65-F5344CB8AC3E}">
        <p14:creationId xmlns:p14="http://schemas.microsoft.com/office/powerpoint/2010/main" val="69025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מיקסום תמיכה ממשלתית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33"/>
            <a:ext cx="10515600" cy="4365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ראשון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 היכרות עם מבחן התמיכה הרלוונטי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שני 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–מיקסום התמיכה בתקנות הקיימות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שלישי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-  בדיקת ה"מתחרים"/ שגיאות/ תוצאות לא הגיוניות</a:t>
            </a:r>
          </a:p>
          <a:p>
            <a:pPr>
              <a:lnSpc>
                <a:spcPct val="100000"/>
              </a:lnSpc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שלב רביעי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 איתור  מקורות נוספים</a:t>
            </a:r>
          </a:p>
          <a:p>
            <a:pPr marL="0" indent="0">
              <a:lnSpc>
                <a:spcPct val="100000"/>
              </a:lnSpc>
              <a:buNone/>
            </a:pPr>
            <a:endParaRPr lang="he-IL" dirty="0">
              <a:solidFill>
                <a:srgbClr val="002F67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                המפתח להגשה מוצלחת ולקבלת התמיכה לאורך זמן </a:t>
            </a:r>
            <a:r>
              <a:rPr lang="he-IL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–היכרות עם      מבחני התמיכה  והנהלים, עבודה מדויקת, עמידה בלוחות הזמנים.</a:t>
            </a:r>
          </a:p>
        </p:txBody>
      </p:sp>
      <p:pic>
        <p:nvPicPr>
          <p:cNvPr id="4" name="גרפיקה 3" descr="נורת חשמל וגלגל שיניים עם מילוי מלא">
            <a:extLst>
              <a:ext uri="{FF2B5EF4-FFF2-40B4-BE49-F238E27FC236}">
                <a16:creationId xmlns:a16="http://schemas.microsoft.com/office/drawing/2014/main" id="{8549972D-B61C-86BE-F034-3AC9503C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9878" y="3899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7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מקורות ציבוריים עיקריים </a:t>
            </a:r>
            <a:r>
              <a:rPr lang="he-IL" sz="20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(לפי רלוונטיות):</a:t>
            </a:r>
            <a:endParaRPr lang="he-IL" sz="3600" b="1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18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he-IL" sz="36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מינהל</a:t>
            </a: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תרבות – מבחני תמיכה בתרבות, תקנת </a:t>
            </a:r>
            <a:r>
              <a:rPr lang="he-IL" sz="36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סל"ע</a:t>
            </a: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, רוח תרבות, קולות קוראים</a:t>
            </a: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משרדי ממשלה אחרים: נגב גליל, משרד מורשת, משרד החינוך, משרד הקליטה, משרד "נדע יותר אחרי שיאושר התקציב"</a:t>
            </a: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מפעל הפיס</a:t>
            </a: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ועדת </a:t>
            </a:r>
            <a:r>
              <a:rPr lang="he-IL" sz="36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העזבונות</a:t>
            </a:r>
            <a:endParaRPr lang="he-IL" sz="36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קרנות הביטוח הלאומי</a:t>
            </a: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ועדת תובענות ייצוגיות</a:t>
            </a:r>
          </a:p>
          <a:p>
            <a:pPr>
              <a:lnSpc>
                <a:spcPct val="100000"/>
              </a:lnSpc>
            </a:pPr>
            <a:r>
              <a:rPr lang="he-IL" sz="36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קרן קיימת לישראל</a:t>
            </a:r>
          </a:p>
          <a:p>
            <a:pPr marL="0" indent="0">
              <a:lnSpc>
                <a:spcPct val="100000"/>
              </a:lnSpc>
              <a:buNone/>
            </a:pPr>
            <a:endParaRPr lang="he-IL" sz="3200" dirty="0">
              <a:solidFill>
                <a:srgbClr val="002F67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836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מקורות עיקריים לאיתור קולות קוראים</a:t>
            </a:r>
          </a:p>
        </p:txBody>
      </p:sp>
      <p:sp>
        <p:nvSpPr>
          <p:cNvPr id="2" name="מציין מיקום תוכן 2">
            <a:extLst>
              <a:ext uri="{FF2B5EF4-FFF2-40B4-BE49-F238E27FC236}">
                <a16:creationId xmlns:a16="http://schemas.microsoft.com/office/drawing/2014/main" id="{E59154BE-C41A-CDF9-1207-6706204200E1}"/>
              </a:ext>
            </a:extLst>
          </p:cNvPr>
          <p:cNvSpPr txBox="1">
            <a:spLocks/>
          </p:cNvSpPr>
          <p:nvPr/>
        </p:nvSpPr>
        <p:spPr>
          <a:xfrm>
            <a:off x="-224286" y="1609964"/>
            <a:ext cx="11578088" cy="415917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מאגר הקולות הקוראים משרד הפנים 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- </a:t>
            </a:r>
            <a:r>
              <a:rPr lang="en-US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3"/>
              </a:rPr>
              <a:t>https://www.gov.il/he/Departments/General/kolkore1</a:t>
            </a:r>
            <a:r>
              <a:rPr lang="he-IL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אתר </a:t>
            </a:r>
            <a:r>
              <a:rPr lang="he-IL" sz="2400" dirty="0" err="1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מינהל</a:t>
            </a: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 הרכש הממשלתי – מכרזים ופטורים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https://mr.gov.il/ilgstorefront/he</a:t>
            </a:r>
            <a:endParaRPr lang="he-IL" sz="2400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מאגר מבחני התמיכה 3א' של משרד המשפטים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https://www.gov.il/he/Departments/DynamicCollectors/test-servies?skip=0</a:t>
            </a:r>
            <a:r>
              <a:rPr lang="he-IL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מנוע חיפוש </a:t>
            </a:r>
            <a:r>
              <a:rPr lang="en-US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-</a:t>
            </a: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 "הקול קורה"</a:t>
            </a:r>
            <a:r>
              <a:rPr lang="en-US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 </a:t>
            </a:r>
            <a:r>
              <a:rPr lang="en-US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-</a:t>
            </a:r>
            <a:r>
              <a:rPr lang="he-IL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מנהיגות אזרחית: </a:t>
            </a:r>
            <a:r>
              <a:rPr lang="en-US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https://socialmap.org.il/hakol-kore</a:t>
            </a:r>
            <a:r>
              <a:rPr lang="he-IL" sz="2400" dirty="0">
                <a:solidFill>
                  <a:srgbClr val="002F67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שימושי לשלישי: </a:t>
            </a:r>
            <a:r>
              <a:rPr lang="en-US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6"/>
              </a:rPr>
              <a:t>https://www.facebook.com/profile.php?id=100069389973417</a:t>
            </a:r>
            <a:endParaRPr lang="he-IL" sz="2400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2400" dirty="0">
                <a:solidFill>
                  <a:srgbClr val="002F67"/>
                </a:solidFill>
                <a:latin typeface="Assistant ExtraBold" pitchFamily="2" charset="-79"/>
                <a:cs typeface="Assistant ExtraBold" pitchFamily="2" charset="-79"/>
              </a:rPr>
              <a:t>ניוזלטר עם עדכון קולות קוראים פתוחים: </a:t>
            </a:r>
            <a:r>
              <a:rPr lang="en-US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  <a:hlinkClick r:id="rId7"/>
              </a:rPr>
              <a:t>https://tamir-s.co.il/</a:t>
            </a:r>
            <a:r>
              <a:rPr lang="en-US" sz="2400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  <a:endParaRPr lang="he-IL" sz="2400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718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כותרת 3">
            <a:extLst>
              <a:ext uri="{FF2B5EF4-FFF2-40B4-BE49-F238E27FC236}">
                <a16:creationId xmlns:a16="http://schemas.microsoft.com/office/drawing/2014/main" id="{7E31AAE4-680F-485C-BCB8-A889F271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89532" cy="98266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ExtraBold" pitchFamily="2" charset="-79"/>
                <a:cs typeface="Assistant ExtraBold" pitchFamily="2" charset="-79"/>
              </a:rPr>
              <a:t>חיפוש מקורות על בסיס השוואתי</a:t>
            </a: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EEF8137B-CFA8-CD90-DA9B-03DAC9D18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07" y="1347787"/>
            <a:ext cx="7735712" cy="4486275"/>
          </a:xfrm>
        </p:spPr>
      </p:pic>
    </p:spTree>
    <p:extLst>
      <p:ext uri="{BB962C8B-B14F-4D97-AF65-F5344CB8AC3E}">
        <p14:creationId xmlns:p14="http://schemas.microsoft.com/office/powerpoint/2010/main" val="320425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FE535E6-1D98-764C-0C6D-630DA7521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כותרת 23">
            <a:extLst>
              <a:ext uri="{FF2B5EF4-FFF2-40B4-BE49-F238E27FC236}">
                <a16:creationId xmlns:a16="http://schemas.microsoft.com/office/drawing/2014/main" id="{6DC9645E-CCAE-2217-7B12-79301B4D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                                     </a:t>
            </a:r>
            <a:r>
              <a:rPr lang="he-IL" sz="3600" b="1" dirty="0">
                <a:solidFill>
                  <a:srgbClr val="002F6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מפעל הפיס </a:t>
            </a:r>
            <a:endParaRPr lang="en-US" sz="3600" b="1" dirty="0">
              <a:solidFill>
                <a:srgbClr val="002F67"/>
              </a:solidFill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A0D35C62-89FD-0FD3-47E4-E7F3BC8C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3"/>
            <a:ext cx="10515600" cy="43745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מסייע – </a:t>
            </a: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בינוי מבני ציבור – תרבות, ספורט, שירותים חברתיים וקהילתיים מול רשויות מקומיות</a:t>
            </a: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סיוע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לאמנים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מועצת מפעל הפיס - </a:t>
            </a:r>
            <a:r>
              <a:rPr lang="he-IL" sz="3200" b="1" dirty="0" err="1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פרוייקטים</a:t>
            </a:r>
            <a:r>
              <a:rPr lang="he-IL" sz="3200" b="1" dirty="0">
                <a:solidFill>
                  <a:srgbClr val="002F67"/>
                </a:solidFill>
                <a:latin typeface="Assistant SemiBold" pitchFamily="2" charset="-79"/>
                <a:cs typeface="Assistant SemiBold" pitchFamily="2" charset="-79"/>
              </a:rPr>
              <a:t> שונים בתרבות</a:t>
            </a:r>
          </a:p>
          <a:p>
            <a:pPr marL="0" indent="0">
              <a:lnSpc>
                <a:spcPct val="100000"/>
              </a:lnSpc>
              <a:buNone/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  <a:p>
            <a:pPr>
              <a:lnSpc>
                <a:spcPct val="100000"/>
              </a:lnSpc>
            </a:pPr>
            <a:endParaRPr lang="he-IL" sz="3200" b="1" dirty="0">
              <a:solidFill>
                <a:srgbClr val="002F67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3869B98-A749-DCD4-6BAF-689E9D82C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261687"/>
            <a:ext cx="1514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10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7287</TotalTime>
  <Words>918</Words>
  <Application>Microsoft Office PowerPoint</Application>
  <PresentationFormat>מסך רחב</PresentationFormat>
  <Paragraphs>118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Assistant</vt:lpstr>
      <vt:lpstr>Assistant ExtraBold</vt:lpstr>
      <vt:lpstr>Assistant SemiBold</vt:lpstr>
      <vt:lpstr>Calibri</vt:lpstr>
      <vt:lpstr>Calibri Light</vt:lpstr>
      <vt:lpstr>ערכת נושא Office</vt:lpstr>
      <vt:lpstr>     גיוס משאבים ציבוריים</vt:lpstr>
      <vt:lpstr>כסף ציבורי: עקרונות יסוד</vt:lpstr>
      <vt:lpstr>עיקרון היסוד: תמיכה ניתנת לפעילות שהממשלה אינה  מחויבת לבצע</vt:lpstr>
      <vt:lpstr>תמיכות: מונחים בסיסיים</vt:lpstr>
      <vt:lpstr>מיקסום תמיכה ממשלתית</vt:lpstr>
      <vt:lpstr>מקורות ציבוריים עיקריים (לפי רלוונטיות):</vt:lpstr>
      <vt:lpstr>מקורות עיקריים לאיתור קולות קוראים</vt:lpstr>
      <vt:lpstr>חיפוש מקורות על בסיס השוואתי</vt:lpstr>
      <vt:lpstr>                                     מפעל הפיס </vt:lpstr>
      <vt:lpstr>ועדת עזבונות</vt:lpstr>
      <vt:lpstr>מצגת של PowerPoint‏</vt:lpstr>
      <vt:lpstr>הוועדה לחלוקת כספים שנפסקו כסעד בתובענות ייצוגיות</vt:lpstr>
      <vt:lpstr>קבלת תמיכה ממשלתית: שלבי עבודה </vt:lpstr>
      <vt:lpstr>התארגנות נכונה להגשת בקשות</vt:lpstr>
      <vt:lpstr>זה....</vt:lpstr>
      <vt:lpstr>שגיאות נפוצות בהגשה</vt:lpstr>
      <vt:lpstr>לא לשכוח לעשות SEND !!!</vt:lpstr>
      <vt:lpstr>דגשים בביצוע</vt:lpstr>
      <vt:lpstr>תודה רבה!</vt:lpstr>
    </vt:vector>
  </TitlesOfParts>
  <Company>MOST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רכש, תמיכות ומה שביניהם</dc:title>
  <dc:creator>Hadas Ferber</dc:creator>
  <cp:lastModifiedBy>סיגל גדיש</cp:lastModifiedBy>
  <cp:revision>84</cp:revision>
  <dcterms:created xsi:type="dcterms:W3CDTF">2021-12-13T09:50:18Z</dcterms:created>
  <dcterms:modified xsi:type="dcterms:W3CDTF">2023-05-29T09:27:07Z</dcterms:modified>
</cp:coreProperties>
</file>